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65" r:id="rId3"/>
    <p:sldId id="263" r:id="rId4"/>
    <p:sldId id="259" r:id="rId5"/>
    <p:sldId id="257" r:id="rId6"/>
    <p:sldId id="258" r:id="rId7"/>
    <p:sldId id="260" r:id="rId8"/>
    <p:sldId id="262" r:id="rId9"/>
    <p:sldId id="261" r:id="rId10"/>
    <p:sldId id="264" r:id="rId11"/>
    <p:sldId id="266" r:id="rId12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778"/>
    <p:restoredTop sz="94626"/>
  </p:normalViewPr>
  <p:slideViewPr>
    <p:cSldViewPr snapToGrid="0" snapToObjects="1">
      <p:cViewPr varScale="1">
        <p:scale>
          <a:sx n="73" d="100"/>
          <a:sy n="73" d="100"/>
        </p:scale>
        <p:origin x="232" y="8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7E3FD2-B3E6-8844-9753-FF60CD922FE4}" type="datetimeFigureOut">
              <a:rPr lang="fr-FR" smtClean="0"/>
              <a:t>24/03/2021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4A6547-5440-4747-9299-2DD32E48128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817614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4A6547-5440-4747-9299-2DD32E48128A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073506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0222B32-B11E-274B-A356-AE9C127BDE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92AF5C65-2184-A640-B143-53E5EADE17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CF8C297-57F8-3045-BC5B-13DCFB238E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400B6-49B2-2348-93FA-9A45BBB441CF}" type="datetimeFigureOut">
              <a:rPr lang="fr-FR" smtClean="0"/>
              <a:t>24/03/2021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3EADCB3-983E-DB4F-98DC-DF7913156C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EEC8BAC-D1DD-AE42-9D03-9995CCAA3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E9451-BBCF-4B40-BFC9-EA485DA88D0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959143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272BE65-375E-9E42-945E-99CE3D835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1550ABD8-179F-1240-8482-FB8F3738FD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16F9CF8-0D14-FC44-81E2-80A9839BE1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400B6-49B2-2348-93FA-9A45BBB441CF}" type="datetimeFigureOut">
              <a:rPr lang="fr-FR" smtClean="0"/>
              <a:t>24/03/2021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180D023-B511-8F44-94C1-E8E874565F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6738855-6302-1942-A7CE-BDD4895AE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E9451-BBCF-4B40-BFC9-EA485DA88D0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54473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EB6F75E9-4D4C-8649-97AD-4986BB11D81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71955FA7-B1BC-B941-A093-95EC240DA0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DA33048-C097-DB47-A957-2030AF9D4C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400B6-49B2-2348-93FA-9A45BBB441CF}" type="datetimeFigureOut">
              <a:rPr lang="fr-FR" smtClean="0"/>
              <a:t>24/03/2021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C5B921C-F036-C440-BEC4-9B4A147267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83913A1-3152-2B4E-B327-72EDA3DC22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E9451-BBCF-4B40-BFC9-EA485DA88D0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351414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D7613E3-ED09-CF40-AD8B-848F8EABDA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9F8CA5B-BB99-C340-AB36-D16B55EBD0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417A340-CC1C-014B-B527-ECD4436B29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400B6-49B2-2348-93FA-9A45BBB441CF}" type="datetimeFigureOut">
              <a:rPr lang="fr-FR" smtClean="0"/>
              <a:t>24/03/2021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C11B696-A1CF-044B-984B-6F22D9BE4E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D283396-A914-7F46-9CFC-4A1E0765F2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E9451-BBCF-4B40-BFC9-EA485DA88D0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20674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5A0F4B4-2FFC-9443-8118-918141CC1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6B9EE32-6CED-0447-8160-B65A502693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536345E-6BE0-CB4D-9B38-3E5D5F4B48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400B6-49B2-2348-93FA-9A45BBB441CF}" type="datetimeFigureOut">
              <a:rPr lang="fr-FR" smtClean="0"/>
              <a:t>24/03/2021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6612F67-96C9-B34F-949D-15E8050821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CAD49DA-35FB-DE4D-9320-ECD9607642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E9451-BBCF-4B40-BFC9-EA485DA88D0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573396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80B8BA7-0DA9-E945-95CA-50F28ECE3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CC66711-CFE7-E948-AA66-5DAD27C615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0A6D742D-4BCE-FE4B-9378-2D0485E454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C51D6F7-F730-BA42-AD8A-0DDF962F42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400B6-49B2-2348-93FA-9A45BBB441CF}" type="datetimeFigureOut">
              <a:rPr lang="fr-FR" smtClean="0"/>
              <a:t>24/03/2021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A8A0D80-397E-D74C-B38B-7DFFA25442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67A0D0D-2EF4-0E43-8E87-BFD14E902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E9451-BBCF-4B40-BFC9-EA485DA88D0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56359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324684D-E3BB-8E41-BAB3-82992C432E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C249374-A0BB-5449-ADD7-5F663D1D2A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538BB0BA-D1F1-064B-BFF5-29E2F1F9B5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AE616189-CBBE-6D47-91E0-E01EB59A5AD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E203FE1B-18DC-4E4E-9EE4-A306EE896DD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DF80E6C8-315E-3D42-838E-C748169887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400B6-49B2-2348-93FA-9A45BBB441CF}" type="datetimeFigureOut">
              <a:rPr lang="fr-FR" smtClean="0"/>
              <a:t>24/03/2021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9F097C4D-92E0-3246-A0F6-B5ED461B57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C482BF3A-F226-324F-BC8D-88029945F0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E9451-BBCF-4B40-BFC9-EA485DA88D0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362389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6D14BBD-C17D-664D-B20C-5CAF17122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122B1AF3-C818-A04E-BF20-DEE3B19177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400B6-49B2-2348-93FA-9A45BBB441CF}" type="datetimeFigureOut">
              <a:rPr lang="fr-FR" smtClean="0"/>
              <a:t>24/03/2021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D2FE9A87-7D82-A14B-8F07-5F3A009117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1280304-6958-DC4F-BDB4-8147C0EEF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E9451-BBCF-4B40-BFC9-EA485DA88D0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119029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DF3DA768-6583-0B45-AAB8-3A46BEF7AE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400B6-49B2-2348-93FA-9A45BBB441CF}" type="datetimeFigureOut">
              <a:rPr lang="fr-FR" smtClean="0"/>
              <a:t>24/03/2021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EEEB0D80-641E-9342-81BB-43917F1FFD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65E602F-7D3E-CE43-A3E8-E13AF42497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E9451-BBCF-4B40-BFC9-EA485DA88D0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712130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D90AB6E-8DFE-1347-842C-41EE7ACDAA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1FD2384-6112-F942-95A1-C9BE37C0C8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45890B07-0602-5146-9F2D-FDBDEBF93E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BBEB21D-8CA9-E049-A463-6E2AADA210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400B6-49B2-2348-93FA-9A45BBB441CF}" type="datetimeFigureOut">
              <a:rPr lang="fr-FR" smtClean="0"/>
              <a:t>24/03/2021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75D41A1B-A117-B549-A763-C3FC9758F4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58FE9B1-2839-6647-9964-A8EBBE0E6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E9451-BBCF-4B40-BFC9-EA485DA88D0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399970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F10A76F-B405-A045-8B7A-5AB4ED5D8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8B536111-9EDD-9945-8B2F-AEF5243D3F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47A4C093-4D5A-4842-A734-D4CF8AE3DA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2893FBE-2026-CB46-8B40-4A43AFA61F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400B6-49B2-2348-93FA-9A45BBB441CF}" type="datetimeFigureOut">
              <a:rPr lang="fr-FR" smtClean="0"/>
              <a:t>24/03/2021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A13C65B-859A-984C-92D9-488AED9E99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E626D73-47CB-D446-A7DC-FF938C19B6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E9451-BBCF-4B40-BFC9-EA485DA88D0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603536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9D998A30-AC31-D943-8956-2B0446519E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60C16F1-40FC-6F44-B1D8-9DD2E3F666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BA349B6-A610-2745-AA29-D07EB0456F1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6400B6-49B2-2348-93FA-9A45BBB441CF}" type="datetimeFigureOut">
              <a:rPr lang="fr-FR" smtClean="0"/>
              <a:t>24/03/2021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D7C1D9F-38B3-2743-84AB-025B1945FE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327AAAC-99BE-E74F-A5D9-A596AB7053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3E9451-BBCF-4B40-BFC9-EA485DA88D0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701361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6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tiff"/><Relationship Id="rId4" Type="http://schemas.openxmlformats.org/officeDocument/2006/relationships/image" Target="../media/image7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tiff"/><Relationship Id="rId5" Type="http://schemas.openxmlformats.org/officeDocument/2006/relationships/image" Target="../media/image9.tiff"/><Relationship Id="rId4" Type="http://schemas.openxmlformats.org/officeDocument/2006/relationships/image" Target="../media/image8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tiff"/><Relationship Id="rId5" Type="http://schemas.openxmlformats.org/officeDocument/2006/relationships/image" Target="../media/image10.tiff"/><Relationship Id="rId4" Type="http://schemas.openxmlformats.org/officeDocument/2006/relationships/image" Target="../media/image2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tif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6AFAE03B-4E6D-2D48-B03B-C28FF6D7FAC4}"/>
              </a:ext>
            </a:extLst>
          </p:cNvPr>
          <p:cNvSpPr/>
          <p:nvPr/>
        </p:nvSpPr>
        <p:spPr>
          <a:xfrm>
            <a:off x="986725" y="735047"/>
            <a:ext cx="10800000" cy="540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31" name="Image 30">
            <a:extLst>
              <a:ext uri="{FF2B5EF4-FFF2-40B4-BE49-F238E27FC236}">
                <a16:creationId xmlns:a16="http://schemas.microsoft.com/office/drawing/2014/main" id="{F1229B23-4576-7E49-9AA9-05514C1632D1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5000"/>
          </a:blip>
          <a:stretch>
            <a:fillRect/>
          </a:stretch>
        </p:blipFill>
        <p:spPr>
          <a:xfrm rot="21393401">
            <a:off x="1120145" y="1101264"/>
            <a:ext cx="9906166" cy="4740575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FDE759F1-1531-4944-ACC8-44382E7F6DB1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152939" y="1593904"/>
            <a:ext cx="2374911" cy="2076095"/>
          </a:xfrm>
          <a:prstGeom prst="rect">
            <a:avLst/>
          </a:prstGeom>
        </p:spPr>
      </p:pic>
      <p:sp>
        <p:nvSpPr>
          <p:cNvPr id="33" name="ZoneTexte 32">
            <a:extLst>
              <a:ext uri="{FF2B5EF4-FFF2-40B4-BE49-F238E27FC236}">
                <a16:creationId xmlns:a16="http://schemas.microsoft.com/office/drawing/2014/main" id="{DD06BBF8-26B4-C94E-A9F7-2B5AF392607C}"/>
              </a:ext>
            </a:extLst>
          </p:cNvPr>
          <p:cNvSpPr txBox="1"/>
          <p:nvPr/>
        </p:nvSpPr>
        <p:spPr>
          <a:xfrm>
            <a:off x="1793050" y="3998650"/>
            <a:ext cx="91797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 Rounded MT Bold" panose="020F0704030504030204" pitchFamily="34" charset="77"/>
              </a:rPr>
              <a:t>Welcome ! This is the </a:t>
            </a:r>
            <a:r>
              <a:rPr lang="en-US" sz="2400" dirty="0" err="1">
                <a:latin typeface="Arial Rounded MT Bold" panose="020F0704030504030204" pitchFamily="34" charset="77"/>
              </a:rPr>
              <a:t>Fitzhi</a:t>
            </a:r>
            <a:r>
              <a:rPr lang="en-US" sz="2400" dirty="0">
                <a:latin typeface="Arial Rounded MT Bold" panose="020F0704030504030204" pitchFamily="34" charset="77"/>
              </a:rPr>
              <a:t> platform</a:t>
            </a:r>
          </a:p>
        </p:txBody>
      </p:sp>
    </p:spTree>
    <p:extLst>
      <p:ext uri="{BB962C8B-B14F-4D97-AF65-F5344CB8AC3E}">
        <p14:creationId xmlns:p14="http://schemas.microsoft.com/office/powerpoint/2010/main" val="18579896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5C80BCDE-D6AC-D04B-95F8-D5E3CD6658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4566" y="521289"/>
            <a:ext cx="7652932" cy="5747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9420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F3A9418A-6EED-5247-8214-CA724D8097A4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43467" y="661840"/>
            <a:ext cx="10905066" cy="5534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8349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6AFAE03B-4E6D-2D48-B03B-C28FF6D7FAC4}"/>
              </a:ext>
            </a:extLst>
          </p:cNvPr>
          <p:cNvSpPr/>
          <p:nvPr/>
        </p:nvSpPr>
        <p:spPr>
          <a:xfrm>
            <a:off x="986725" y="735047"/>
            <a:ext cx="10800000" cy="540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31" name="Image 30">
            <a:extLst>
              <a:ext uri="{FF2B5EF4-FFF2-40B4-BE49-F238E27FC236}">
                <a16:creationId xmlns:a16="http://schemas.microsoft.com/office/drawing/2014/main" id="{F1229B23-4576-7E49-9AA9-05514C1632D1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5000"/>
          </a:blip>
          <a:stretch>
            <a:fillRect/>
          </a:stretch>
        </p:blipFill>
        <p:spPr>
          <a:xfrm rot="21393401">
            <a:off x="1120145" y="1101264"/>
            <a:ext cx="9906166" cy="4740575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FDE759F1-1531-4944-ACC8-44382E7F6DB1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358344" y="2233646"/>
            <a:ext cx="1604581" cy="1402689"/>
          </a:xfrm>
          <a:prstGeom prst="rect">
            <a:avLst/>
          </a:prstGeom>
        </p:spPr>
      </p:pic>
      <p:sp>
        <p:nvSpPr>
          <p:cNvPr id="33" name="ZoneTexte 32">
            <a:extLst>
              <a:ext uri="{FF2B5EF4-FFF2-40B4-BE49-F238E27FC236}">
                <a16:creationId xmlns:a16="http://schemas.microsoft.com/office/drawing/2014/main" id="{DD06BBF8-26B4-C94E-A9F7-2B5AF392607C}"/>
              </a:ext>
            </a:extLst>
          </p:cNvPr>
          <p:cNvSpPr txBox="1"/>
          <p:nvPr/>
        </p:nvSpPr>
        <p:spPr>
          <a:xfrm>
            <a:off x="4122413" y="2405310"/>
            <a:ext cx="753704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 Rounded MT Bold" panose="020F0704030504030204" pitchFamily="34" charset="77"/>
              </a:rPr>
              <a:t>We choose this logo because,</a:t>
            </a:r>
          </a:p>
          <a:p>
            <a:r>
              <a:rPr lang="en-US" sz="2000" dirty="0">
                <a:latin typeface="Arial Rounded MT Bold" panose="020F0704030504030204" pitchFamily="34" charset="77"/>
              </a:rPr>
              <a:t>it represents </a:t>
            </a:r>
            <a:r>
              <a:rPr lang="en-US" sz="2000" b="1" dirty="0">
                <a:latin typeface="Arial Rounded MT Bold" panose="020F0704030504030204" pitchFamily="34" charset="77"/>
              </a:rPr>
              <a:t>QUALITY</a:t>
            </a:r>
            <a:r>
              <a:rPr lang="en-US" sz="2000" dirty="0">
                <a:latin typeface="Arial Rounded MT Bold" panose="020F0704030504030204" pitchFamily="34" charset="77"/>
              </a:rPr>
              <a:t> in simplified Chinese,</a:t>
            </a:r>
          </a:p>
          <a:p>
            <a:r>
              <a:rPr lang="en-US" sz="2000" dirty="0">
                <a:latin typeface="Arial Rounded MT Bold" panose="020F0704030504030204" pitchFamily="34" charset="77"/>
              </a:rPr>
              <a:t>and a  human stands on it.</a:t>
            </a:r>
          </a:p>
        </p:txBody>
      </p:sp>
    </p:spTree>
    <p:extLst>
      <p:ext uri="{BB962C8B-B14F-4D97-AF65-F5344CB8AC3E}">
        <p14:creationId xmlns:p14="http://schemas.microsoft.com/office/powerpoint/2010/main" val="36940827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6AFAE03B-4E6D-2D48-B03B-C28FF6D7FAC4}"/>
              </a:ext>
            </a:extLst>
          </p:cNvPr>
          <p:cNvSpPr/>
          <p:nvPr/>
        </p:nvSpPr>
        <p:spPr>
          <a:xfrm>
            <a:off x="986725" y="735047"/>
            <a:ext cx="10800000" cy="540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31" name="Image 30">
            <a:extLst>
              <a:ext uri="{FF2B5EF4-FFF2-40B4-BE49-F238E27FC236}">
                <a16:creationId xmlns:a16="http://schemas.microsoft.com/office/drawing/2014/main" id="{F1229B23-4576-7E49-9AA9-05514C1632D1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5000"/>
          </a:blip>
          <a:stretch>
            <a:fillRect/>
          </a:stretch>
        </p:blipFill>
        <p:spPr>
          <a:xfrm rot="21393401">
            <a:off x="1619828" y="1101264"/>
            <a:ext cx="9906166" cy="4740575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FDE759F1-1531-4944-ACC8-44382E7F6DB1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29118" y="836581"/>
            <a:ext cx="360000" cy="314704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E4FE9D66-C6FE-E744-9FF1-3D23D7A6CDA8}"/>
              </a:ext>
            </a:extLst>
          </p:cNvPr>
          <p:cNvSpPr txBox="1"/>
          <p:nvPr/>
        </p:nvSpPr>
        <p:spPr>
          <a:xfrm>
            <a:off x="1503829" y="4222449"/>
            <a:ext cx="976579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/>
              <a:t>Fitzhì gathers &amp; aggregates all quality data into a single tech-medal.</a:t>
            </a:r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121CBFFE-A499-CB45-94F8-17DC7AE610C4}"/>
              </a:ext>
            </a:extLst>
          </p:cNvPr>
          <p:cNvGrpSpPr/>
          <p:nvPr/>
        </p:nvGrpSpPr>
        <p:grpSpPr>
          <a:xfrm>
            <a:off x="3259813" y="1526529"/>
            <a:ext cx="5251255" cy="2459530"/>
            <a:chOff x="1987603" y="1526529"/>
            <a:chExt cx="5251255" cy="2459530"/>
          </a:xfrm>
        </p:grpSpPr>
        <p:cxnSp>
          <p:nvCxnSpPr>
            <p:cNvPr id="5" name="Connecteur droit 4">
              <a:extLst>
                <a:ext uri="{FF2B5EF4-FFF2-40B4-BE49-F238E27FC236}">
                  <a16:creationId xmlns:a16="http://schemas.microsoft.com/office/drawing/2014/main" id="{75B19A86-DFB0-8E49-ADE8-57B8C256AA0E}"/>
                </a:ext>
              </a:extLst>
            </p:cNvPr>
            <p:cNvCxnSpPr>
              <a:cxnSpLocks/>
              <a:endCxn id="27" idx="1"/>
            </p:cNvCxnSpPr>
            <p:nvPr/>
          </p:nvCxnSpPr>
          <p:spPr>
            <a:xfrm flipV="1">
              <a:off x="4857641" y="2066529"/>
              <a:ext cx="1301217" cy="33737"/>
            </a:xfrm>
            <a:prstGeom prst="line">
              <a:avLst/>
            </a:prstGeom>
            <a:ln>
              <a:solidFill>
                <a:schemeClr val="accent3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cteur droit 35">
              <a:extLst>
                <a:ext uri="{FF2B5EF4-FFF2-40B4-BE49-F238E27FC236}">
                  <a16:creationId xmlns:a16="http://schemas.microsoft.com/office/drawing/2014/main" id="{C6276DF9-0AD8-9A42-8E25-0DF6F8B3BC2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17275" y="3376711"/>
              <a:ext cx="1368274" cy="21824"/>
            </a:xfrm>
            <a:prstGeom prst="line">
              <a:avLst/>
            </a:prstGeom>
            <a:ln>
              <a:solidFill>
                <a:schemeClr val="accent3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cteur droit 34">
              <a:extLst>
                <a:ext uri="{FF2B5EF4-FFF2-40B4-BE49-F238E27FC236}">
                  <a16:creationId xmlns:a16="http://schemas.microsoft.com/office/drawing/2014/main" id="{6AD8EDA0-088A-0A42-8322-25F6148E6F2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85633" y="2802121"/>
              <a:ext cx="1368274" cy="21824"/>
            </a:xfrm>
            <a:prstGeom prst="line">
              <a:avLst/>
            </a:prstGeom>
            <a:ln>
              <a:solidFill>
                <a:schemeClr val="accent3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4" name="Image 33">
              <a:extLst>
                <a:ext uri="{FF2B5EF4-FFF2-40B4-BE49-F238E27FC236}">
                  <a16:creationId xmlns:a16="http://schemas.microsoft.com/office/drawing/2014/main" id="{3F87D0A5-4B58-1741-9292-F6A589A57B4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4271789" y="1532000"/>
              <a:ext cx="928450" cy="2324125"/>
            </a:xfrm>
            <a:prstGeom prst="rect">
              <a:avLst/>
            </a:prstGeom>
          </p:spPr>
        </p:pic>
        <p:pic>
          <p:nvPicPr>
            <p:cNvPr id="27" name="Image 26">
              <a:extLst>
                <a:ext uri="{FF2B5EF4-FFF2-40B4-BE49-F238E27FC236}">
                  <a16:creationId xmlns:a16="http://schemas.microsoft.com/office/drawing/2014/main" id="{BB1C71F1-9B6B-7D43-9878-B9AE29C6E17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158858" y="1526529"/>
              <a:ext cx="1080000" cy="1080000"/>
            </a:xfrm>
            <a:prstGeom prst="rect">
              <a:avLst/>
            </a:prstGeom>
          </p:spPr>
        </p:pic>
        <p:pic>
          <p:nvPicPr>
            <p:cNvPr id="25" name="Image 24">
              <a:extLst>
                <a:ext uri="{FF2B5EF4-FFF2-40B4-BE49-F238E27FC236}">
                  <a16:creationId xmlns:a16="http://schemas.microsoft.com/office/drawing/2014/main" id="{4C599315-4BE2-5641-B6C0-2B4ACEA6619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987603" y="2147266"/>
              <a:ext cx="1138567" cy="1138567"/>
            </a:xfrm>
            <a:prstGeom prst="rect">
              <a:avLst/>
            </a:prstGeom>
          </p:spPr>
        </p:pic>
        <p:pic>
          <p:nvPicPr>
            <p:cNvPr id="2" name="Image 1">
              <a:extLst>
                <a:ext uri="{FF2B5EF4-FFF2-40B4-BE49-F238E27FC236}">
                  <a16:creationId xmlns:a16="http://schemas.microsoft.com/office/drawing/2014/main" id="{29B00AB2-3905-9443-95CE-3EC8F573D81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AFAFA"/>
                </a:clrFrom>
                <a:clrTo>
                  <a:srgbClr val="FAFAFA">
                    <a:alpha val="0"/>
                  </a:srgbClr>
                </a:clrTo>
              </a:clrChange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6086561" y="2884034"/>
              <a:ext cx="1112554" cy="11020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697032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6AFAE03B-4E6D-2D48-B03B-C28FF6D7FAC4}"/>
              </a:ext>
            </a:extLst>
          </p:cNvPr>
          <p:cNvSpPr/>
          <p:nvPr/>
        </p:nvSpPr>
        <p:spPr>
          <a:xfrm>
            <a:off x="1037699" y="866946"/>
            <a:ext cx="10800000" cy="540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BC031546-377B-1649-9BDD-8C3B3AAB048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5000"/>
          </a:blip>
          <a:stretch>
            <a:fillRect/>
          </a:stretch>
        </p:blipFill>
        <p:spPr>
          <a:xfrm rot="21393401">
            <a:off x="1619828" y="1101264"/>
            <a:ext cx="9906166" cy="4740575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FDE759F1-1531-4944-ACC8-44382E7F6DB1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02270" y="993172"/>
            <a:ext cx="360000" cy="350684"/>
          </a:xfrm>
          <a:prstGeom prst="rect">
            <a:avLst/>
          </a:prstGeom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0F41BAA1-519E-BB4D-9479-17C5C894BE97}"/>
              </a:ext>
            </a:extLst>
          </p:cNvPr>
          <p:cNvSpPr txBox="1"/>
          <p:nvPr/>
        </p:nvSpPr>
        <p:spPr>
          <a:xfrm>
            <a:off x="1202269" y="2086084"/>
            <a:ext cx="52032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/>
              <a:t>Fitzhì maps the developers coverage</a:t>
            </a:r>
          </a:p>
          <a:p>
            <a:pPr algn="r"/>
            <a:r>
              <a:rPr lang="en-US" sz="2000" b="1" dirty="0"/>
              <a:t>across the code hierarchy  </a:t>
            </a:r>
          </a:p>
        </p:txBody>
      </p:sp>
      <p:grpSp>
        <p:nvGrpSpPr>
          <p:cNvPr id="33" name="Groupe 32">
            <a:extLst>
              <a:ext uri="{FF2B5EF4-FFF2-40B4-BE49-F238E27FC236}">
                <a16:creationId xmlns:a16="http://schemas.microsoft.com/office/drawing/2014/main" id="{B8549D28-AB67-1640-826A-10D94AD967B1}"/>
              </a:ext>
            </a:extLst>
          </p:cNvPr>
          <p:cNvGrpSpPr/>
          <p:nvPr/>
        </p:nvGrpSpPr>
        <p:grpSpPr>
          <a:xfrm>
            <a:off x="6783256" y="993172"/>
            <a:ext cx="4146001" cy="4141346"/>
            <a:chOff x="7050617" y="1617007"/>
            <a:chExt cx="4290569" cy="4196992"/>
          </a:xfrm>
        </p:grpSpPr>
        <p:pic>
          <p:nvPicPr>
            <p:cNvPr id="17" name="Image 16">
              <a:extLst>
                <a:ext uri="{FF2B5EF4-FFF2-40B4-BE49-F238E27FC236}">
                  <a16:creationId xmlns:a16="http://schemas.microsoft.com/office/drawing/2014/main" id="{774F3A68-A506-B44C-B09D-6E7F1C5DA8A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AFAFA"/>
                </a:clrFrom>
                <a:clrTo>
                  <a:srgbClr val="FAFAFA">
                    <a:alpha val="0"/>
                  </a:srgbClr>
                </a:clrTo>
              </a:clrChange>
              <a:alphaModFix amt="70000"/>
            </a:blip>
            <a:stretch>
              <a:fillRect/>
            </a:stretch>
          </p:blipFill>
          <p:spPr>
            <a:xfrm>
              <a:off x="7050617" y="1617007"/>
              <a:ext cx="3989918" cy="3922149"/>
            </a:xfrm>
            <a:prstGeom prst="rect">
              <a:avLst/>
            </a:prstGeom>
          </p:spPr>
        </p:pic>
        <p:sp>
          <p:nvSpPr>
            <p:cNvPr id="29" name="ZoneTexte 28">
              <a:extLst>
                <a:ext uri="{FF2B5EF4-FFF2-40B4-BE49-F238E27FC236}">
                  <a16:creationId xmlns:a16="http://schemas.microsoft.com/office/drawing/2014/main" id="{5A6DD16B-4102-6C43-AF89-3998E01A5B64}"/>
                </a:ext>
              </a:extLst>
            </p:cNvPr>
            <p:cNvSpPr txBox="1"/>
            <p:nvPr/>
          </p:nvSpPr>
          <p:spPr>
            <a:xfrm>
              <a:off x="7321869" y="5408513"/>
              <a:ext cx="794944" cy="4054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i="1" dirty="0">
                  <a:solidFill>
                    <a:srgbClr val="C00000"/>
                  </a:solidFill>
                </a:rPr>
                <a:t>RISK</a:t>
              </a:r>
              <a:r>
                <a:rPr lang="fr-FR" sz="2000" i="1" dirty="0">
                  <a:solidFill>
                    <a:srgbClr val="C00000"/>
                  </a:solidFill>
                </a:rPr>
                <a:t> ?</a:t>
              </a:r>
            </a:p>
          </p:txBody>
        </p:sp>
        <p:sp>
          <p:nvSpPr>
            <p:cNvPr id="31" name="ZoneTexte 30">
              <a:extLst>
                <a:ext uri="{FF2B5EF4-FFF2-40B4-BE49-F238E27FC236}">
                  <a16:creationId xmlns:a16="http://schemas.microsoft.com/office/drawing/2014/main" id="{AB07811C-2B00-7B46-B3C4-5B9BC39461FC}"/>
                </a:ext>
              </a:extLst>
            </p:cNvPr>
            <p:cNvSpPr txBox="1"/>
            <p:nvPr/>
          </p:nvSpPr>
          <p:spPr>
            <a:xfrm>
              <a:off x="10564490" y="2016000"/>
              <a:ext cx="776696" cy="4054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>
                  <a:solidFill>
                    <a:schemeClr val="accent6"/>
                  </a:solidFill>
                </a:rPr>
                <a:t>FINE</a:t>
              </a:r>
              <a:r>
                <a:rPr lang="fr-FR" sz="2000" dirty="0">
                  <a:solidFill>
                    <a:schemeClr val="accent6"/>
                  </a:solidFill>
                </a:rPr>
                <a:t> !</a:t>
              </a:r>
            </a:p>
          </p:txBody>
        </p:sp>
      </p:grpSp>
      <p:pic>
        <p:nvPicPr>
          <p:cNvPr id="32" name="Image 31">
            <a:extLst>
              <a:ext uri="{FF2B5EF4-FFF2-40B4-BE49-F238E27FC236}">
                <a16:creationId xmlns:a16="http://schemas.microsoft.com/office/drawing/2014/main" id="{325542C4-273F-2E4B-B229-7B5F076590A1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75771" y="903522"/>
            <a:ext cx="519929" cy="519929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3744903B-39E8-FF43-9EA3-84BF5F70E927}"/>
              </a:ext>
            </a:extLst>
          </p:cNvPr>
          <p:cNvSpPr txBox="1"/>
          <p:nvPr/>
        </p:nvSpPr>
        <p:spPr>
          <a:xfrm>
            <a:off x="562466" y="4110566"/>
            <a:ext cx="58431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i="1" dirty="0"/>
              <a:t>Do you control each part of your applications </a:t>
            </a:r>
          </a:p>
          <a:p>
            <a:pPr algn="r"/>
            <a:r>
              <a:rPr lang="en-US" sz="2000" b="1" i="1" dirty="0"/>
              <a:t>with your actual team ?</a:t>
            </a:r>
          </a:p>
        </p:txBody>
      </p:sp>
    </p:spTree>
    <p:extLst>
      <p:ext uri="{BB962C8B-B14F-4D97-AF65-F5344CB8AC3E}">
        <p14:creationId xmlns:p14="http://schemas.microsoft.com/office/powerpoint/2010/main" val="42356112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6AFAE03B-4E6D-2D48-B03B-C28FF6D7FAC4}"/>
              </a:ext>
            </a:extLst>
          </p:cNvPr>
          <p:cNvSpPr/>
          <p:nvPr/>
        </p:nvSpPr>
        <p:spPr>
          <a:xfrm>
            <a:off x="986724" y="763623"/>
            <a:ext cx="10800000" cy="540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7563C53B-8BCA-B247-8509-4209D425DE3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5000"/>
          </a:blip>
          <a:stretch>
            <a:fillRect/>
          </a:stretch>
        </p:blipFill>
        <p:spPr>
          <a:xfrm rot="21393401">
            <a:off x="1619828" y="1101264"/>
            <a:ext cx="9906166" cy="4740575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FDE759F1-1531-4944-ACC8-44382E7F6DB1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02271" y="993173"/>
            <a:ext cx="257064" cy="250412"/>
          </a:xfrm>
          <a:prstGeom prst="rect">
            <a:avLst/>
          </a:prstGeom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0F41BAA1-519E-BB4D-9479-17C5C894BE97}"/>
              </a:ext>
            </a:extLst>
          </p:cNvPr>
          <p:cNvSpPr txBox="1"/>
          <p:nvPr/>
        </p:nvSpPr>
        <p:spPr>
          <a:xfrm>
            <a:off x="3846506" y="2234529"/>
            <a:ext cx="77120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Fitzhì gathers &amp; synthetizes  the Sonar evaluation.</a:t>
            </a:r>
          </a:p>
          <a:p>
            <a:r>
              <a:rPr lang="en-US" sz="2000" b="1" dirty="0"/>
              <a:t>You get one single evaluation for the whole project.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D93D0D9B-9D99-8247-B8BB-0C9CEC276441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5F5F5"/>
              </a:clrFrom>
              <a:clrTo>
                <a:srgbClr val="F5F5F5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288994" y="2092709"/>
            <a:ext cx="1557512" cy="2774878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F1244534-9662-B946-8FD8-3A6F06263A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6506" y="3176568"/>
            <a:ext cx="6127890" cy="1429841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C9BF7062-307C-5140-BA70-250BDDF184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04695" y="862919"/>
            <a:ext cx="454323" cy="4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8040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6AFAE03B-4E6D-2D48-B03B-C28FF6D7FAC4}"/>
              </a:ext>
            </a:extLst>
          </p:cNvPr>
          <p:cNvSpPr/>
          <p:nvPr/>
        </p:nvSpPr>
        <p:spPr>
          <a:xfrm>
            <a:off x="986724" y="763621"/>
            <a:ext cx="10800000" cy="540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C3639787-99C0-7445-BFCF-CAE749E2AFEC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5000"/>
          </a:blip>
          <a:stretch>
            <a:fillRect/>
          </a:stretch>
        </p:blipFill>
        <p:spPr>
          <a:xfrm rot="21393401">
            <a:off x="1619828" y="1101264"/>
            <a:ext cx="9906166" cy="4740575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FDE759F1-1531-4944-ACC8-44382E7F6DB1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61099" y="869261"/>
            <a:ext cx="360000" cy="350684"/>
          </a:xfrm>
          <a:prstGeom prst="rect">
            <a:avLst/>
          </a:prstGeom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00E3D78E-F48D-FB4B-909A-EA995596A480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17361" y="2624248"/>
            <a:ext cx="9420764" cy="1799281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4081F8DD-8470-DC42-9F76-BEBD153B8A18}"/>
              </a:ext>
            </a:extLst>
          </p:cNvPr>
          <p:cNvSpPr txBox="1"/>
          <p:nvPr/>
        </p:nvSpPr>
        <p:spPr>
          <a:xfrm>
            <a:off x="1486407" y="2194560"/>
            <a:ext cx="95052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Fitzhì formalizes the technical reviews and audit.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825327FF-2206-094B-BC6D-A2D42369D83C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497774" y="819689"/>
            <a:ext cx="470174" cy="465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2638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e 13">
            <a:extLst>
              <a:ext uri="{FF2B5EF4-FFF2-40B4-BE49-F238E27FC236}">
                <a16:creationId xmlns:a16="http://schemas.microsoft.com/office/drawing/2014/main" id="{A79F7232-86F3-A344-9D34-697956A5F502}"/>
              </a:ext>
            </a:extLst>
          </p:cNvPr>
          <p:cNvGrpSpPr/>
          <p:nvPr/>
        </p:nvGrpSpPr>
        <p:grpSpPr>
          <a:xfrm>
            <a:off x="2112385" y="631526"/>
            <a:ext cx="2642495" cy="2054425"/>
            <a:chOff x="2112385" y="631526"/>
            <a:chExt cx="2642495" cy="2054425"/>
          </a:xfrm>
        </p:grpSpPr>
        <p:grpSp>
          <p:nvGrpSpPr>
            <p:cNvPr id="13" name="Groupe 12">
              <a:extLst>
                <a:ext uri="{FF2B5EF4-FFF2-40B4-BE49-F238E27FC236}">
                  <a16:creationId xmlns:a16="http://schemas.microsoft.com/office/drawing/2014/main" id="{7EC5F458-92F8-A947-A374-F4F11330B0DD}"/>
                </a:ext>
              </a:extLst>
            </p:cNvPr>
            <p:cNvGrpSpPr/>
            <p:nvPr/>
          </p:nvGrpSpPr>
          <p:grpSpPr>
            <a:xfrm>
              <a:off x="2112385" y="809697"/>
              <a:ext cx="2459615" cy="1876254"/>
              <a:chOff x="2112385" y="809697"/>
              <a:chExt cx="2459615" cy="1876254"/>
            </a:xfrm>
          </p:grpSpPr>
          <p:sp>
            <p:nvSpPr>
              <p:cNvPr id="11" name="Ellipse 10">
                <a:extLst>
                  <a:ext uri="{FF2B5EF4-FFF2-40B4-BE49-F238E27FC236}">
                    <a16:creationId xmlns:a16="http://schemas.microsoft.com/office/drawing/2014/main" id="{9515B3C0-0562-0343-A362-9CCA75F39DE1}"/>
                  </a:ext>
                </a:extLst>
              </p:cNvPr>
              <p:cNvSpPr/>
              <p:nvPr/>
            </p:nvSpPr>
            <p:spPr>
              <a:xfrm>
                <a:off x="2359152" y="809697"/>
                <a:ext cx="2212848" cy="1876254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bg1">
                    <a:lumMod val="7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pic>
            <p:nvPicPr>
              <p:cNvPr id="2" name="Image 1">
                <a:extLst>
                  <a:ext uri="{FF2B5EF4-FFF2-40B4-BE49-F238E27FC236}">
                    <a16:creationId xmlns:a16="http://schemas.microsoft.com/office/drawing/2014/main" id="{C95A3E47-A60B-634C-AE9F-DCA18822C5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2112385" y="865421"/>
                <a:ext cx="798787" cy="798787"/>
              </a:xfrm>
              <a:prstGeom prst="rect">
                <a:avLst/>
              </a:prstGeom>
            </p:spPr>
          </p:pic>
        </p:grpSp>
        <p:pic>
          <p:nvPicPr>
            <p:cNvPr id="3" name="Image 2">
              <a:extLst>
                <a:ext uri="{FF2B5EF4-FFF2-40B4-BE49-F238E27FC236}">
                  <a16:creationId xmlns:a16="http://schemas.microsoft.com/office/drawing/2014/main" id="{6DDA547A-0FA0-DF41-AB98-23FB06A6A3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96547" y="631526"/>
              <a:ext cx="958333" cy="958333"/>
            </a:xfrm>
            <a:prstGeom prst="rect">
              <a:avLst/>
            </a:prstGeom>
          </p:spPr>
        </p:pic>
      </p:grpSp>
      <p:pic>
        <p:nvPicPr>
          <p:cNvPr id="15" name="Image 14">
            <a:extLst>
              <a:ext uri="{FF2B5EF4-FFF2-40B4-BE49-F238E27FC236}">
                <a16:creationId xmlns:a16="http://schemas.microsoft.com/office/drawing/2014/main" id="{0B30AD7E-55F6-724C-BBBD-83434CCB47BC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286818" y="2220426"/>
            <a:ext cx="939945" cy="93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9804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6AFAE03B-4E6D-2D48-B03B-C28FF6D7FAC4}"/>
              </a:ext>
            </a:extLst>
          </p:cNvPr>
          <p:cNvSpPr/>
          <p:nvPr/>
        </p:nvSpPr>
        <p:spPr>
          <a:xfrm>
            <a:off x="986724" y="763623"/>
            <a:ext cx="10800000" cy="5400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3643BFF1-D1C8-B64B-8AEC-63150E953141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50000"/>
          </a:blip>
          <a:stretch>
            <a:fillRect/>
          </a:stretch>
        </p:blipFill>
        <p:spPr>
          <a:xfrm rot="21393401">
            <a:off x="1433641" y="1056831"/>
            <a:ext cx="9906166" cy="474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3452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C75E606F-5630-C24C-91F2-C96A04A72A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50" y="666750"/>
            <a:ext cx="11544300" cy="552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260820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5092</TotalTime>
  <Words>92</Words>
  <Application>Microsoft Macintosh PowerPoint</Application>
  <PresentationFormat>Grand écran</PresentationFormat>
  <Paragraphs>15</Paragraphs>
  <Slides>11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11</vt:i4>
      </vt:variant>
    </vt:vector>
  </HeadingPairs>
  <TitlesOfParts>
    <vt:vector size="16" baseType="lpstr">
      <vt:lpstr>Arial</vt:lpstr>
      <vt:lpstr>Arial Rounded MT Bold</vt:lpstr>
      <vt:lpstr>Calibri</vt:lpstr>
      <vt:lpstr>Calibri Light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Vidal Frederic</dc:creator>
  <cp:lastModifiedBy>Vidal Frederic</cp:lastModifiedBy>
  <cp:revision>53</cp:revision>
  <dcterms:created xsi:type="dcterms:W3CDTF">2020-02-05T06:56:16Z</dcterms:created>
  <dcterms:modified xsi:type="dcterms:W3CDTF">2021-03-26T15:50:53Z</dcterms:modified>
</cp:coreProperties>
</file>